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  <p:sldMasterId id="2147483741" r:id="rId3"/>
    <p:sldMasterId id="2147484188" r:id="rId4"/>
    <p:sldMasterId id="2147484278" r:id="rId5"/>
  </p:sldMasterIdLst>
  <p:notesMasterIdLst>
    <p:notesMasterId r:id="rId20"/>
  </p:notesMasterIdLst>
  <p:handoutMasterIdLst>
    <p:handoutMasterId r:id="rId21"/>
  </p:handoutMasterIdLst>
  <p:sldIdLst>
    <p:sldId id="257" r:id="rId6"/>
    <p:sldId id="393" r:id="rId7"/>
    <p:sldId id="354" r:id="rId8"/>
    <p:sldId id="365" r:id="rId9"/>
    <p:sldId id="392" r:id="rId10"/>
    <p:sldId id="383" r:id="rId11"/>
    <p:sldId id="384" r:id="rId12"/>
    <p:sldId id="385" r:id="rId13"/>
    <p:sldId id="386" r:id="rId14"/>
    <p:sldId id="387" r:id="rId15"/>
    <p:sldId id="390" r:id="rId16"/>
    <p:sldId id="389" r:id="rId17"/>
    <p:sldId id="391" r:id="rId18"/>
    <p:sldId id="388" r:id="rId19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BEFDD"/>
    <a:srgbClr val="006666"/>
    <a:srgbClr val="0000FF"/>
    <a:srgbClr val="4B731F"/>
    <a:srgbClr val="7ABC32"/>
    <a:srgbClr val="99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6176" autoAdjust="0"/>
  </p:normalViewPr>
  <p:slideViewPr>
    <p:cSldViewPr>
      <p:cViewPr varScale="1">
        <p:scale>
          <a:sx n="64" d="100"/>
          <a:sy n="64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6E94E4-079F-4280-9C8D-E4A1D453B0F1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6ACBE-E97E-49D8-AFD2-8AD0CF5A8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9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03F62-F133-468C-A284-6F4DEB20F695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0" y="4422571"/>
            <a:ext cx="556452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92E988-B074-4623-BC62-A6BE941D2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83206-57E9-496A-BF0F-BB44EA5113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05-Sep-16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05-Sep-16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05-Sep-16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05-Sep-16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198" y="3211291"/>
            <a:ext cx="3962401" cy="2758741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914400" y="21717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514598" y="457200"/>
            <a:ext cx="6019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a-G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დედათა და ბავშვთა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562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50369"/>
            <a:ext cx="3778184" cy="2509957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429000" cy="2362200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08" y="685800"/>
            <a:ext cx="6565692" cy="4191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ka-GE" dirty="0"/>
              <a:t>საყოველთაო ჯანდაცვის პროგრამამ ყველა ასაკის ბავშვისთვის (0-18 წლამდე) უზრუნველყო სამედიცინო მომსახურებაზე </a:t>
            </a:r>
            <a:r>
              <a:rPr lang="ka-GE" dirty="0" smtClean="0"/>
              <a:t>უნივერსალური ხელმისაწვდომობა</a:t>
            </a:r>
          </a:p>
          <a:p>
            <a:pPr>
              <a:spcBef>
                <a:spcPts val="1800"/>
              </a:spcBef>
            </a:pPr>
            <a:r>
              <a:rPr lang="ka-GE" dirty="0"/>
              <a:t>ფინანსური ბარიერები შემცირდა და მოსახლეობის ფინანსური დაცულობა </a:t>
            </a:r>
            <a:r>
              <a:rPr lang="ka-GE" dirty="0" smtClean="0"/>
              <a:t>გაუმჯობესდა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ka-GE" dirty="0" smtClean="0"/>
              <a:t>ბავშვთა </a:t>
            </a:r>
            <a:r>
              <a:rPr lang="ka-GE" dirty="0"/>
              <a:t>ჯანმრთელობის გაუმჯობესებაზე მიმართული მიზნობრივი </a:t>
            </a:r>
            <a:r>
              <a:rPr lang="ka-GE" dirty="0" smtClean="0"/>
              <a:t>პროგრამები უზრუნველყოფს კიდევ უფრო მეტ დაცულობას </a:t>
            </a:r>
          </a:p>
          <a:p>
            <a:pPr>
              <a:spcBef>
                <a:spcPts val="1200"/>
              </a:spcBef>
            </a:pPr>
            <a:endParaRPr lang="ka-GE" dirty="0" smtClean="0"/>
          </a:p>
          <a:p>
            <a:pPr>
              <a:spcBef>
                <a:spcPts val="1200"/>
              </a:spcBef>
            </a:pPr>
            <a:endParaRPr lang="ka-GE" dirty="0" smtClean="0"/>
          </a:p>
          <a:p>
            <a:pPr>
              <a:spcBef>
                <a:spcPts val="1200"/>
              </a:spcBef>
            </a:pPr>
            <a:endParaRPr lang="ka-GE" dirty="0" smtClean="0"/>
          </a:p>
        </p:txBody>
      </p:sp>
      <p:sp>
        <p:nvSpPr>
          <p:cNvPr id="4" name="Oval 3"/>
          <p:cNvSpPr/>
          <p:nvPr/>
        </p:nvSpPr>
        <p:spPr>
          <a:xfrm>
            <a:off x="6511977" y="1019331"/>
            <a:ext cx="2667000" cy="1981200"/>
          </a:xfrm>
          <a:prstGeom prst="ellipse">
            <a:avLst/>
          </a:prstGeom>
          <a:solidFill>
            <a:srgbClr val="006666">
              <a:alpha val="60000"/>
            </a:srgbClr>
          </a:solidFill>
          <a:ln>
            <a:noFill/>
          </a:ln>
          <a:effectLst>
            <a:outerShdw blurRad="50800" dist="635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metal"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დაფინანსდა 3 000 0000 შემთხვევა  0-18 წლამდე ასაკის ბავშვებში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6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ka-GE" dirty="0"/>
              <a:t>საქართველოს რუტინული </a:t>
            </a:r>
            <a:r>
              <a:rPr lang="ka-GE" dirty="0" smtClean="0"/>
              <a:t>სტატისტიკური </a:t>
            </a:r>
            <a:r>
              <a:rPr lang="ka-GE" dirty="0"/>
              <a:t>მონაცემები </a:t>
            </a:r>
            <a:r>
              <a:rPr lang="ka-GE" dirty="0" smtClean="0"/>
              <a:t>დაახლოებულია </a:t>
            </a:r>
            <a:r>
              <a:rPr lang="ka-GE" dirty="0"/>
              <a:t>საერთაშორისო გათვლით მონაცემებთან</a:t>
            </a:r>
            <a:r>
              <a:rPr lang="ka-GE" dirty="0" smtClean="0"/>
              <a:t>.</a:t>
            </a:r>
          </a:p>
          <a:p>
            <a:pPr lvl="0" algn="just"/>
            <a:r>
              <a:rPr lang="ka-GE" dirty="0"/>
              <a:t> </a:t>
            </a:r>
            <a:r>
              <a:rPr lang="ka-GE" dirty="0" smtClean="0"/>
              <a:t>შეიქმნა </a:t>
            </a:r>
            <a:r>
              <a:rPr lang="ka-GE" dirty="0"/>
              <a:t>ევროპულ მონაცემთა სისტემასთან ჰარმონიზებული და თავსებადი დედათა და ახალშობილთა </a:t>
            </a:r>
            <a:r>
              <a:rPr lang="ka-GE" dirty="0" smtClean="0"/>
              <a:t>ჯანმრთელობის საინფორმაციო სისტემა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კიდევ უფრო მეტს გავაკეთებთ ჩვენი დედების და ბავშვების ჯანმრთლობისთვის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dirty="0" smtClean="0"/>
              <a:t>დედათა </a:t>
            </a:r>
            <a:r>
              <a:rPr lang="ka-GE" dirty="0"/>
              <a:t>და ბავშვთა სიკვდილობის შემთხვევათა </a:t>
            </a:r>
            <a:r>
              <a:rPr lang="ka-GE" dirty="0" smtClean="0"/>
              <a:t>რეგულარული აუდიტი გამოავლენს </a:t>
            </a:r>
            <a:r>
              <a:rPr lang="ka-GE" dirty="0"/>
              <a:t>სამედიცინო მომსახურების ხარისხთან </a:t>
            </a:r>
            <a:r>
              <a:rPr lang="ka-GE" dirty="0" smtClean="0"/>
              <a:t>დაკავშირებულ ხარვეზებს </a:t>
            </a:r>
          </a:p>
          <a:p>
            <a:pPr algn="just"/>
            <a:r>
              <a:rPr lang="ka-GE" dirty="0" smtClean="0"/>
              <a:t>შესაძლებელი გახდება </a:t>
            </a:r>
            <a:r>
              <a:rPr lang="ka-GE" dirty="0"/>
              <a:t>მათი შემდგომი გამოსწორების გზების </a:t>
            </a:r>
            <a:r>
              <a:rPr lang="ka-GE" dirty="0" smtClean="0"/>
              <a:t>განსაზღვრა </a:t>
            </a:r>
            <a:r>
              <a:rPr lang="ka-GE" dirty="0"/>
              <a:t>და </a:t>
            </a:r>
            <a:r>
              <a:rPr lang="ka-GE" dirty="0" smtClean="0"/>
              <a:t>იმპლემენტაცია.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9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ka-GE" sz="900" dirty="0" smtClean="0"/>
          </a:p>
          <a:p>
            <a:pPr marL="0" indent="0" algn="just">
              <a:buNone/>
            </a:pPr>
            <a:r>
              <a:rPr lang="ka-GE" sz="2100" b="0" dirty="0" smtClean="0"/>
              <a:t>1. იგეგმება სამედიცინო მომსახურების ხარისხის გაუმოჯობესება და საუკეთესო </a:t>
            </a:r>
            <a:r>
              <a:rPr lang="ka-GE" sz="2100" b="0" dirty="0" smtClean="0"/>
              <a:t>პრაქტიკის დანერგვის გაფართოვება                 </a:t>
            </a:r>
          </a:p>
          <a:p>
            <a:pPr algn="just">
              <a:buFontTx/>
              <a:buChar char="-"/>
            </a:pPr>
            <a:r>
              <a:rPr lang="ka-GE" sz="2100" b="0" dirty="0" smtClean="0"/>
              <a:t>დაწესებულების მიერ პერინატალური მოვლის ხარისხის </a:t>
            </a:r>
            <a:r>
              <a:rPr lang="ka-GE" sz="2100" b="0" dirty="0" smtClean="0"/>
              <a:t>ინდიკატორების დანერგვა და </a:t>
            </a:r>
            <a:r>
              <a:rPr lang="ka-GE" sz="2100" b="0" dirty="0" smtClean="0"/>
              <a:t>რუტინული რეპორტირება:</a:t>
            </a:r>
          </a:p>
          <a:p>
            <a:pPr marL="0" indent="0" algn="just">
              <a:buNone/>
            </a:pPr>
            <a:r>
              <a:rPr lang="ka-GE" sz="2100" b="0" dirty="0" smtClean="0"/>
              <a:t>	- საკეისრო კვეთების წილი </a:t>
            </a:r>
            <a:r>
              <a:rPr lang="en-US" sz="2100" b="0" dirty="0"/>
              <a:t> </a:t>
            </a:r>
            <a:r>
              <a:rPr lang="ka-GE" sz="2100" b="0" dirty="0" smtClean="0"/>
              <a:t>დაბალი რისკის პირველმშობიარეებში</a:t>
            </a:r>
            <a:endParaRPr lang="ka-GE" sz="2100" b="0" dirty="0"/>
          </a:p>
          <a:p>
            <a:pPr marL="0" indent="0" algn="just">
              <a:buNone/>
            </a:pPr>
            <a:r>
              <a:rPr lang="ka-GE" sz="2100" b="0" dirty="0" smtClean="0"/>
              <a:t>	</a:t>
            </a:r>
            <a:r>
              <a:rPr lang="ka-GE" sz="2100" b="0" dirty="0" smtClean="0"/>
              <a:t>- 30 დღიანი სამეანო რეჰოსპიტალიზაცია</a:t>
            </a:r>
          </a:p>
          <a:p>
            <a:pPr marL="0" indent="0" algn="just">
              <a:buNone/>
            </a:pPr>
            <a:r>
              <a:rPr lang="ka-GE" sz="2100" b="0" dirty="0" smtClean="0"/>
              <a:t>	- სამშობიარო ტრავმა</a:t>
            </a:r>
          </a:p>
          <a:p>
            <a:pPr marL="0" indent="0" algn="just">
              <a:buNone/>
            </a:pPr>
            <a:r>
              <a:rPr lang="ka-GE" sz="2100" b="0" dirty="0" smtClean="0"/>
              <a:t>ხოლო ნაადრევი </a:t>
            </a:r>
            <a:r>
              <a:rPr lang="ka-GE" sz="2100" b="0" dirty="0"/>
              <a:t>მშობიარობების და მცირეწონიანი ნაადრევი ახალშობილების წილის ზრდის პრევენციის და გამოსავლის გაუმჯობესესბის მიზნით</a:t>
            </a:r>
          </a:p>
          <a:p>
            <a:pPr marL="0" indent="0" algn="just">
              <a:buNone/>
            </a:pPr>
            <a:r>
              <a:rPr lang="ka-GE" sz="2100" b="0" dirty="0" smtClean="0"/>
              <a:t>                 -ანტენატალურ </a:t>
            </a:r>
            <a:r>
              <a:rPr lang="ka-GE" sz="2100" b="0" dirty="0"/>
              <a:t>პერიოდში სტეროიდებით დახმარების </a:t>
            </a:r>
            <a:r>
              <a:rPr lang="ka-GE" sz="2100" b="0" dirty="0" smtClean="0"/>
              <a:t>გამოყენება</a:t>
            </a:r>
            <a:endParaRPr lang="ka-GE" sz="2100" b="0" dirty="0"/>
          </a:p>
          <a:p>
            <a:pPr marL="0" indent="0" algn="just">
              <a:buNone/>
            </a:pPr>
            <a:r>
              <a:rPr lang="ka-GE" altLang="en-US" sz="2100" b="0" dirty="0" smtClean="0">
                <a:solidFill>
                  <a:srgbClr val="191966"/>
                </a:solidFill>
              </a:rPr>
              <a:t>                 - </a:t>
            </a:r>
            <a:r>
              <a:rPr lang="ka-GE" altLang="en-US" sz="2100" b="0" dirty="0"/>
              <a:t>ანტენატალურად დიაგნოსტირებული ნაყოფის ზრდის შეფერხების </a:t>
            </a:r>
            <a:r>
              <a:rPr lang="ka-GE" altLang="en-US" sz="2100" b="0" dirty="0" smtClean="0"/>
              <a:t>გამოვლენა</a:t>
            </a:r>
            <a:endParaRPr lang="ka-GE" altLang="en-US" sz="2100" b="0" dirty="0"/>
          </a:p>
          <a:p>
            <a:pPr marL="0" indent="0" algn="just">
              <a:buNone/>
            </a:pPr>
            <a:endParaRPr lang="ka-GE" sz="2100" b="0" dirty="0" smtClean="0"/>
          </a:p>
          <a:p>
            <a:pPr marL="0" indent="0" algn="just">
              <a:buNone/>
            </a:pPr>
            <a:endParaRPr lang="ka-GE" sz="2100" b="0" dirty="0" smtClean="0"/>
          </a:p>
          <a:p>
            <a:pPr marL="0" indent="0" algn="just">
              <a:buNone/>
            </a:pPr>
            <a:r>
              <a:rPr lang="ka-GE" altLang="en-US" sz="2100" b="0" dirty="0"/>
              <a:t> </a:t>
            </a:r>
            <a:r>
              <a:rPr lang="ka-GE" altLang="en-US" sz="2100" b="0" dirty="0" smtClean="0"/>
              <a:t>-  </a:t>
            </a:r>
            <a:r>
              <a:rPr lang="ka-GE" altLang="en-US" sz="2100" b="0" dirty="0" smtClean="0"/>
              <a:t>ხარისხის </a:t>
            </a:r>
            <a:r>
              <a:rPr lang="ka-GE" altLang="en-US" sz="2100" b="0" dirty="0"/>
              <a:t>ინდიკატორების მიხედვით </a:t>
            </a:r>
            <a:r>
              <a:rPr lang="ka-GE" altLang="en-US" sz="2100" b="0" dirty="0" smtClean="0"/>
              <a:t>სამეანო და ნეონატალური სერვისების მიმწოდებელელი დაწესებულებების რანგირება </a:t>
            </a:r>
            <a:endParaRPr lang="ka-GE" sz="2100" b="0" dirty="0" smtClean="0"/>
          </a:p>
          <a:p>
            <a:pPr marL="0" indent="0" algn="just">
              <a:buNone/>
            </a:pPr>
            <a:r>
              <a:rPr lang="ka-GE" sz="2100" b="0" dirty="0" smtClean="0"/>
              <a:t>2. სამედიცინო </a:t>
            </a:r>
            <a:r>
              <a:rPr lang="ka-GE" sz="2100" b="0" dirty="0" smtClean="0"/>
              <a:t>დაწესებულების დონის შესაბამისი მოვლის  მიწოდების   უწყვეტი </a:t>
            </a:r>
            <a:r>
              <a:rPr lang="ka-GE" sz="2100" b="0" dirty="0" smtClean="0"/>
              <a:t>მონიტორინგი</a:t>
            </a:r>
            <a:endParaRPr lang="ka-GE" sz="2100" b="0" dirty="0" smtClean="0"/>
          </a:p>
          <a:p>
            <a:pPr algn="just">
              <a:buFont typeface="Arial" pitchFamily="34" charset="0"/>
              <a:buChar char="•"/>
            </a:pPr>
            <a:endParaRPr lang="ka-GE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dirty="0" smtClean="0"/>
              <a:t>კიდევ უფრო მეტს გავაკეთებთ ჩვენი დედების და ბავშვების ჯანმრთლობისთვის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5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ka-GE" b="0" dirty="0" smtClean="0"/>
              <a:t>პირველადი </a:t>
            </a:r>
            <a:r>
              <a:rPr lang="ka-GE" b="0" dirty="0"/>
              <a:t>ჯანდაცვის დონეზე იგეგმება ბინაზე მეთვალყურეობის მოდელის გაუმჯობესება, რომელიც </a:t>
            </a:r>
            <a:r>
              <a:rPr lang="ka-GE" b="0" dirty="0" smtClean="0"/>
              <a:t>ხელს შეუწყობს ბავშვთა </a:t>
            </a:r>
            <a:r>
              <a:rPr lang="ka-GE" b="0" dirty="0" smtClean="0"/>
              <a:t>ზრდა-განვითარების </a:t>
            </a:r>
            <a:r>
              <a:rPr lang="ka-GE" b="0" dirty="0" smtClean="0"/>
              <a:t>დარღვევებისა </a:t>
            </a:r>
            <a:r>
              <a:rPr lang="ka-GE" b="0" dirty="0"/>
              <a:t>და დაავადებების </a:t>
            </a:r>
            <a:r>
              <a:rPr lang="ka-GE" b="0" dirty="0" smtClean="0"/>
              <a:t>დროულ გამოვლენასა </a:t>
            </a:r>
            <a:r>
              <a:rPr lang="ka-GE" b="0" dirty="0" smtClean="0"/>
              <a:t>და </a:t>
            </a:r>
            <a:r>
              <a:rPr lang="ka-GE" b="0" dirty="0" smtClean="0"/>
              <a:t>რეფერირებას.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dirty="0" smtClean="0"/>
              <a:t>კიდევ უფრო მეტს გავაკეთებთ ჩვენი დედების და ბავშვების ჯანმრთლობისთვის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8401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ka-GE" dirty="0" smtClean="0"/>
              <a:t>დედათა და ბავშვთა ჯანმრთელობა - ქვეყნის კეთილდღეობისა და განვითარების საფუძველი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6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877" y="2921476"/>
            <a:ext cx="1700740" cy="662976"/>
          </a:xfrm>
        </p:spPr>
        <p:txBody>
          <a:bodyPr>
            <a:normAutofit fontScale="90000"/>
          </a:bodyPr>
          <a:lstStyle/>
          <a:p>
            <a:r>
              <a:rPr lang="ka-GE" sz="1400" dirty="0" smtClean="0"/>
              <a:t>მდგრადი განვითარების სამიზნე მაჩვენებელი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23924" y="2070332"/>
            <a:ext cx="0" cy="308847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28600" y="1600200"/>
            <a:ext cx="8557259" cy="4300712"/>
            <a:chOff x="228600" y="1600200"/>
            <a:chExt cx="8557259" cy="430071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8754205" y="5153306"/>
              <a:ext cx="0" cy="151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28600" y="1600200"/>
              <a:ext cx="8557259" cy="4300712"/>
              <a:chOff x="205741" y="1600200"/>
              <a:chExt cx="8557259" cy="430071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47754" y="1891014"/>
                <a:ext cx="1" cy="3405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71860" y="5153306"/>
                <a:ext cx="80911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87490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27226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166962" y="5145179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606698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046434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486169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925905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83528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365641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805377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240716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684849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23264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124585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564321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004056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443792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05741" y="1600200"/>
                <a:ext cx="642013" cy="3750073"/>
                <a:chOff x="205741" y="2485725"/>
                <a:chExt cx="642013" cy="286454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71860" y="4727309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71860" y="4320932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71860" y="3914554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71860" y="2695421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71860" y="3101799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71860" y="3508176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205741" y="2485725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30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205741" y="2898549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25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05742" y="3298035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20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205741" y="369797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15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205741" y="411152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11276" y="451358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98086" y="495634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 rot="18748130">
                <a:off x="545650" y="5275751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2000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8748130">
                <a:off x="985384" y="5275752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8748130">
                <a:off x="1425119" y="5263526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8748130">
                <a:off x="1856390" y="526755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748130">
                <a:off x="2304591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8748130">
                <a:off x="2744328" y="525942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8748130">
                <a:off x="3193190" y="526755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2007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8748130">
                <a:off x="3632928" y="527807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2008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8748130">
                <a:off x="4064197" y="528859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2009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748130">
                <a:off x="4503268" y="528333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8748130">
                <a:off x="4952130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8748130">
                <a:off x="5382742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2012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8748130">
                <a:off x="5831271" y="5275750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2013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8748130">
                <a:off x="6279802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2014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8748130">
                <a:off x="6710413" y="5275749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2015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8748130">
                <a:off x="7141025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2020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8748130">
                <a:off x="7571639" y="5259426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2025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8748130">
                <a:off x="8012031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2030</a:t>
                </a:r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1066799" y="2398496"/>
            <a:ext cx="457201" cy="0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524000" y="2286000"/>
            <a:ext cx="457200" cy="110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963380" y="2140642"/>
            <a:ext cx="475020" cy="145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414210" y="2140642"/>
            <a:ext cx="405190" cy="145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817833" y="2286000"/>
            <a:ext cx="457201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275034" y="2813786"/>
            <a:ext cx="458766" cy="779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733800" y="3048000"/>
            <a:ext cx="457200" cy="540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189095" y="3037480"/>
            <a:ext cx="382905" cy="315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562457" y="3347186"/>
            <a:ext cx="466743" cy="386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5019735" y="3557102"/>
            <a:ext cx="453391" cy="171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5463982" y="3529103"/>
            <a:ext cx="479618" cy="352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921270" y="3529825"/>
            <a:ext cx="403330" cy="198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324600" y="3728582"/>
            <a:ext cx="472275" cy="187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81975" y="3903124"/>
            <a:ext cx="441949" cy="37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7222817" y="3940701"/>
            <a:ext cx="1463983" cy="49269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1024846" y="2337853"/>
            <a:ext cx="118713" cy="12045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Diamond 198"/>
          <p:cNvSpPr/>
          <p:nvPr/>
        </p:nvSpPr>
        <p:spPr>
          <a:xfrm>
            <a:off x="1459338" y="2330234"/>
            <a:ext cx="119789" cy="126914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iamond 199"/>
          <p:cNvSpPr/>
          <p:nvPr/>
        </p:nvSpPr>
        <p:spPr>
          <a:xfrm>
            <a:off x="1879525" y="2219338"/>
            <a:ext cx="126651" cy="134447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Diamond 200"/>
          <p:cNvSpPr/>
          <p:nvPr/>
        </p:nvSpPr>
        <p:spPr>
          <a:xfrm>
            <a:off x="2347362" y="2081682"/>
            <a:ext cx="133571" cy="13765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Diamond 201"/>
          <p:cNvSpPr/>
          <p:nvPr/>
        </p:nvSpPr>
        <p:spPr>
          <a:xfrm>
            <a:off x="2744317" y="2223255"/>
            <a:ext cx="138797" cy="13637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Diamond 202"/>
          <p:cNvSpPr/>
          <p:nvPr/>
        </p:nvSpPr>
        <p:spPr>
          <a:xfrm>
            <a:off x="3211866" y="2777031"/>
            <a:ext cx="142724" cy="13163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Diamond 203"/>
          <p:cNvSpPr/>
          <p:nvPr/>
        </p:nvSpPr>
        <p:spPr>
          <a:xfrm>
            <a:off x="3663040" y="3492332"/>
            <a:ext cx="135550" cy="13015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Diamond 204"/>
          <p:cNvSpPr/>
          <p:nvPr/>
        </p:nvSpPr>
        <p:spPr>
          <a:xfrm>
            <a:off x="4124532" y="2986301"/>
            <a:ext cx="147826" cy="14745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Diamond 205"/>
          <p:cNvSpPr/>
          <p:nvPr/>
        </p:nvSpPr>
        <p:spPr>
          <a:xfrm>
            <a:off x="4505210" y="3295770"/>
            <a:ext cx="142287" cy="14330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Diamond 206"/>
          <p:cNvSpPr/>
          <p:nvPr/>
        </p:nvSpPr>
        <p:spPr>
          <a:xfrm>
            <a:off x="4952925" y="3662332"/>
            <a:ext cx="137994" cy="13249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Diamond 207"/>
          <p:cNvSpPr/>
          <p:nvPr/>
        </p:nvSpPr>
        <p:spPr>
          <a:xfrm>
            <a:off x="5419359" y="3492899"/>
            <a:ext cx="144914" cy="13977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iamond 208"/>
          <p:cNvSpPr/>
          <p:nvPr/>
        </p:nvSpPr>
        <p:spPr>
          <a:xfrm>
            <a:off x="5874983" y="3476580"/>
            <a:ext cx="131552" cy="13351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Diamond 209"/>
          <p:cNvSpPr/>
          <p:nvPr/>
        </p:nvSpPr>
        <p:spPr>
          <a:xfrm>
            <a:off x="6297192" y="3675021"/>
            <a:ext cx="143706" cy="13314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Diamond 210"/>
          <p:cNvSpPr/>
          <p:nvPr/>
        </p:nvSpPr>
        <p:spPr>
          <a:xfrm>
            <a:off x="6721184" y="3846287"/>
            <a:ext cx="137233" cy="13774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Diamond 211"/>
          <p:cNvSpPr/>
          <p:nvPr/>
        </p:nvSpPr>
        <p:spPr>
          <a:xfrm>
            <a:off x="7159135" y="3879086"/>
            <a:ext cx="139181" cy="14025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Diamond 212"/>
          <p:cNvSpPr/>
          <p:nvPr/>
        </p:nvSpPr>
        <p:spPr>
          <a:xfrm>
            <a:off x="7582016" y="4008481"/>
            <a:ext cx="135702" cy="146173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Diamond 214"/>
          <p:cNvSpPr/>
          <p:nvPr/>
        </p:nvSpPr>
        <p:spPr>
          <a:xfrm>
            <a:off x="8047649" y="4169558"/>
            <a:ext cx="144262" cy="13611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Diamond 215"/>
          <p:cNvSpPr/>
          <p:nvPr/>
        </p:nvSpPr>
        <p:spPr>
          <a:xfrm>
            <a:off x="8511775" y="4325761"/>
            <a:ext cx="134993" cy="13108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45934" y="2026865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25.0</a:t>
            </a:r>
            <a:endParaRPr lang="en-US" sz="11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225869" y="205114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25.0</a:t>
            </a:r>
            <a:endParaRPr lang="en-US" sz="1100" dirty="0"/>
          </a:p>
        </p:txBody>
      </p:sp>
      <p:sp>
        <p:nvSpPr>
          <p:cNvPr id="218" name="TextBox 217"/>
          <p:cNvSpPr txBox="1"/>
          <p:nvPr/>
        </p:nvSpPr>
        <p:spPr>
          <a:xfrm>
            <a:off x="1671349" y="1906745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26.0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164362" y="176781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28.0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554742" y="1906242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26.0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016059" y="249990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21.0</a:t>
            </a:r>
            <a:endParaRPr lang="en-US" sz="11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455028" y="3169817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14.0</a:t>
            </a:r>
            <a:endParaRPr lang="en-US" sz="1100" dirty="0"/>
          </a:p>
        </p:txBody>
      </p:sp>
      <p:sp>
        <p:nvSpPr>
          <p:cNvPr id="223" name="TextBox 222"/>
          <p:cNvSpPr txBox="1"/>
          <p:nvPr/>
        </p:nvSpPr>
        <p:spPr>
          <a:xfrm>
            <a:off x="3915383" y="2666880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18.0</a:t>
            </a:r>
            <a:endParaRPr lang="en-US" sz="1100" dirty="0"/>
          </a:p>
        </p:txBody>
      </p:sp>
      <p:sp>
        <p:nvSpPr>
          <p:cNvPr id="224" name="TextBox 223"/>
          <p:cNvSpPr txBox="1"/>
          <p:nvPr/>
        </p:nvSpPr>
        <p:spPr>
          <a:xfrm>
            <a:off x="4272358" y="297067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16.0</a:t>
            </a:r>
            <a:endParaRPr lang="en-US" sz="1100" dirty="0"/>
          </a:p>
        </p:txBody>
      </p:sp>
      <p:sp>
        <p:nvSpPr>
          <p:cNvPr id="225" name="TextBox 224"/>
          <p:cNvSpPr txBox="1"/>
          <p:nvPr/>
        </p:nvSpPr>
        <p:spPr>
          <a:xfrm>
            <a:off x="4723558" y="333802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13.0</a:t>
            </a:r>
            <a:endParaRPr lang="en-US" sz="1100" dirty="0"/>
          </a:p>
        </p:txBody>
      </p:sp>
      <p:sp>
        <p:nvSpPr>
          <p:cNvPr id="226" name="TextBox 225"/>
          <p:cNvSpPr txBox="1"/>
          <p:nvPr/>
        </p:nvSpPr>
        <p:spPr>
          <a:xfrm>
            <a:off x="5212289" y="3177559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14.0</a:t>
            </a:r>
            <a:endParaRPr lang="en-US" sz="1100" dirty="0"/>
          </a:p>
        </p:txBody>
      </p:sp>
      <p:sp>
        <p:nvSpPr>
          <p:cNvPr id="227" name="TextBox 226"/>
          <p:cNvSpPr txBox="1"/>
          <p:nvPr/>
        </p:nvSpPr>
        <p:spPr>
          <a:xfrm>
            <a:off x="5669549" y="3138023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14.4</a:t>
            </a:r>
            <a:endParaRPr lang="en-US" sz="11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048420" y="336088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13.0</a:t>
            </a:r>
            <a:endParaRPr lang="en-US" sz="1100" dirty="0"/>
          </a:p>
        </p:txBody>
      </p:sp>
      <p:sp>
        <p:nvSpPr>
          <p:cNvPr id="229" name="TextBox 228"/>
          <p:cNvSpPr txBox="1"/>
          <p:nvPr/>
        </p:nvSpPr>
        <p:spPr>
          <a:xfrm>
            <a:off x="6553854" y="352137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10.9</a:t>
            </a:r>
            <a:endParaRPr lang="en-US" sz="1100" dirty="0"/>
          </a:p>
        </p:txBody>
      </p:sp>
      <p:sp>
        <p:nvSpPr>
          <p:cNvPr id="230" name="TextBox 229"/>
          <p:cNvSpPr txBox="1"/>
          <p:nvPr/>
        </p:nvSpPr>
        <p:spPr>
          <a:xfrm>
            <a:off x="6955711" y="356036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10.2</a:t>
            </a:r>
            <a:endParaRPr lang="en-US" sz="1100" dirty="0"/>
          </a:p>
        </p:txBody>
      </p:sp>
      <p:sp>
        <p:nvSpPr>
          <p:cNvPr id="231" name="TextBox 230"/>
          <p:cNvSpPr txBox="1"/>
          <p:nvPr/>
        </p:nvSpPr>
        <p:spPr>
          <a:xfrm>
            <a:off x="7377518" y="3688803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8.5</a:t>
            </a:r>
            <a:endParaRPr lang="en-US" sz="1100" dirty="0"/>
          </a:p>
        </p:txBody>
      </p:sp>
      <p:sp>
        <p:nvSpPr>
          <p:cNvPr id="232" name="TextBox 231"/>
          <p:cNvSpPr txBox="1"/>
          <p:nvPr/>
        </p:nvSpPr>
        <p:spPr>
          <a:xfrm>
            <a:off x="7848322" y="3870999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7.1</a:t>
            </a:r>
            <a:endParaRPr lang="en-US" sz="1100" dirty="0"/>
          </a:p>
        </p:txBody>
      </p:sp>
      <p:sp>
        <p:nvSpPr>
          <p:cNvPr id="233" name="TextBox 232"/>
          <p:cNvSpPr txBox="1"/>
          <p:nvPr/>
        </p:nvSpPr>
        <p:spPr>
          <a:xfrm>
            <a:off x="8266630" y="400848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6.0</a:t>
            </a:r>
            <a:endParaRPr lang="en-US" sz="11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4874099" y="2140642"/>
            <a:ext cx="2108847" cy="369332"/>
            <a:chOff x="5019735" y="1751265"/>
            <a:chExt cx="2108847" cy="369332"/>
          </a:xfrm>
        </p:grpSpPr>
        <p:grpSp>
          <p:nvGrpSpPr>
            <p:cNvPr id="70" name="Group 69"/>
            <p:cNvGrpSpPr/>
            <p:nvPr/>
          </p:nvGrpSpPr>
          <p:grpSpPr>
            <a:xfrm>
              <a:off x="5019735" y="1847409"/>
              <a:ext cx="457201" cy="194434"/>
              <a:chOff x="5601176" y="1916264"/>
              <a:chExt cx="457201" cy="194434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5601176" y="2009821"/>
                <a:ext cx="457201" cy="0"/>
              </a:xfrm>
              <a:prstGeom prst="line">
                <a:avLst/>
              </a:prstGeom>
              <a:ln w="3810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Diamond 234"/>
              <p:cNvSpPr/>
              <p:nvPr/>
            </p:nvSpPr>
            <p:spPr>
              <a:xfrm>
                <a:off x="5739434" y="1916264"/>
                <a:ext cx="191478" cy="194434"/>
              </a:xfrm>
              <a:prstGeom prst="diamond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03626" y="1751265"/>
              <a:ext cx="162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/>
                <a:t>საქართველო</a:t>
              </a:r>
              <a:endParaRPr lang="en-US" dirty="0"/>
            </a:p>
          </p:txBody>
        </p:sp>
      </p:grpSp>
      <p:sp>
        <p:nvSpPr>
          <p:cNvPr id="72" name="Oval 71"/>
          <p:cNvSpPr/>
          <p:nvPr/>
        </p:nvSpPr>
        <p:spPr>
          <a:xfrm>
            <a:off x="8389115" y="4215573"/>
            <a:ext cx="402788" cy="360237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9763" y="3757857"/>
            <a:ext cx="5615817" cy="63783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iamond 117"/>
          <p:cNvSpPr/>
          <p:nvPr/>
        </p:nvSpPr>
        <p:spPr>
          <a:xfrm>
            <a:off x="6041188" y="4260500"/>
            <a:ext cx="139378" cy="128133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iamond 118"/>
          <p:cNvSpPr/>
          <p:nvPr/>
        </p:nvSpPr>
        <p:spPr>
          <a:xfrm>
            <a:off x="1327585" y="3749061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iamond 119"/>
          <p:cNvSpPr/>
          <p:nvPr/>
        </p:nvSpPr>
        <p:spPr>
          <a:xfrm>
            <a:off x="1725547" y="3794831"/>
            <a:ext cx="142032" cy="138747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iamond 120"/>
          <p:cNvSpPr/>
          <p:nvPr/>
        </p:nvSpPr>
        <p:spPr>
          <a:xfrm>
            <a:off x="2164362" y="3838202"/>
            <a:ext cx="153556" cy="141321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iamond 121"/>
          <p:cNvSpPr/>
          <p:nvPr/>
        </p:nvSpPr>
        <p:spPr>
          <a:xfrm>
            <a:off x="2652609" y="3864204"/>
            <a:ext cx="148041" cy="146978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iamond 122"/>
          <p:cNvSpPr/>
          <p:nvPr/>
        </p:nvSpPr>
        <p:spPr>
          <a:xfrm>
            <a:off x="3069293" y="3933578"/>
            <a:ext cx="145901" cy="13604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iamond 123"/>
          <p:cNvSpPr/>
          <p:nvPr/>
        </p:nvSpPr>
        <p:spPr>
          <a:xfrm>
            <a:off x="3433805" y="3958828"/>
            <a:ext cx="141224" cy="136592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3892262" y="4056575"/>
            <a:ext cx="140275" cy="130471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Diamond 125"/>
          <p:cNvSpPr/>
          <p:nvPr/>
        </p:nvSpPr>
        <p:spPr>
          <a:xfrm>
            <a:off x="4302324" y="4089793"/>
            <a:ext cx="131008" cy="12578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Diamond 126"/>
          <p:cNvSpPr/>
          <p:nvPr/>
        </p:nvSpPr>
        <p:spPr>
          <a:xfrm>
            <a:off x="4790307" y="4141542"/>
            <a:ext cx="138663" cy="133472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iamond 127"/>
          <p:cNvSpPr/>
          <p:nvPr/>
        </p:nvSpPr>
        <p:spPr>
          <a:xfrm>
            <a:off x="5203835" y="4177148"/>
            <a:ext cx="134932" cy="13428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128"/>
          <p:cNvSpPr/>
          <p:nvPr/>
        </p:nvSpPr>
        <p:spPr>
          <a:xfrm>
            <a:off x="5638212" y="4226401"/>
            <a:ext cx="138991" cy="13916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909763" y="3688803"/>
            <a:ext cx="141839" cy="13409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6515016" y="4320450"/>
            <a:ext cx="144327" cy="14170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82688" y="4579481"/>
            <a:ext cx="3327484" cy="454082"/>
            <a:chOff x="5027885" y="3922242"/>
            <a:chExt cx="2073678" cy="646331"/>
          </a:xfrm>
        </p:grpSpPr>
        <p:grpSp>
          <p:nvGrpSpPr>
            <p:cNvPr id="133" name="Group 132"/>
            <p:cNvGrpSpPr/>
            <p:nvPr/>
          </p:nvGrpSpPr>
          <p:grpSpPr>
            <a:xfrm>
              <a:off x="5027885" y="4018386"/>
              <a:ext cx="280344" cy="175950"/>
              <a:chOff x="5601176" y="1916264"/>
              <a:chExt cx="280344" cy="17595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5601176" y="2009822"/>
                <a:ext cx="280344" cy="366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Diamond 135"/>
              <p:cNvSpPr/>
              <p:nvPr/>
            </p:nvSpPr>
            <p:spPr>
              <a:xfrm>
                <a:off x="5739434" y="1916264"/>
                <a:ext cx="104969" cy="17595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5476607" y="3922242"/>
              <a:ext cx="1624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 smtClean="0"/>
                <a:t>ევროპის რეგიონი</a:t>
              </a:r>
              <a:endParaRPr lang="en-US" dirty="0"/>
            </a:p>
          </p:txBody>
        </p:sp>
      </p:grpSp>
      <p:sp>
        <p:nvSpPr>
          <p:cNvPr id="137" name="Title 1"/>
          <p:cNvSpPr txBox="1">
            <a:spLocks/>
          </p:cNvSpPr>
          <p:nvPr/>
        </p:nvSpPr>
        <p:spPr bwMode="auto">
          <a:xfrm>
            <a:off x="533913" y="417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dirty="0" smtClean="0"/>
              <a:t>პროგრესი 0-5 წლამდე ასაკის ბავშვთა სიკვდილიანობის შემცირებაში (მაჩვენებელი 1000 ცოცხლადშობილზე) </a:t>
            </a:r>
            <a:endParaRPr lang="en-US" dirty="0"/>
          </a:p>
        </p:txBody>
      </p:sp>
      <p:sp>
        <p:nvSpPr>
          <p:cNvPr id="138" name="Title 1"/>
          <p:cNvSpPr txBox="1">
            <a:spLocks/>
          </p:cNvSpPr>
          <p:nvPr/>
        </p:nvSpPr>
        <p:spPr bwMode="auto">
          <a:xfrm>
            <a:off x="5703791" y="2444294"/>
            <a:ext cx="1700740" cy="6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 smtClean="0"/>
              <a:t>29% </a:t>
            </a:r>
            <a:r>
              <a:rPr lang="ka-GE" sz="1400" dirty="0" smtClean="0"/>
              <a:t>შემცირდა სიკვდილობა</a:t>
            </a:r>
          </a:p>
          <a:p>
            <a:r>
              <a:rPr lang="ka-GE" sz="1400" dirty="0" smtClean="0"/>
              <a:t>2012 -2015 </a:t>
            </a:r>
            <a:endParaRPr lang="en-US" sz="1400" dirty="0"/>
          </a:p>
        </p:txBody>
      </p:sp>
      <p:sp>
        <p:nvSpPr>
          <p:cNvPr id="139" name="Title 1"/>
          <p:cNvSpPr txBox="1">
            <a:spLocks/>
          </p:cNvSpPr>
          <p:nvPr/>
        </p:nvSpPr>
        <p:spPr bwMode="auto">
          <a:xfrm>
            <a:off x="3146669" y="1721659"/>
            <a:ext cx="1700740" cy="6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sz="1400" dirty="0" smtClean="0"/>
              <a:t>61% შემცირდა ბოლო 10 წლის</a:t>
            </a:r>
          </a:p>
          <a:p>
            <a:r>
              <a:rPr lang="ka-GE" sz="1400" dirty="0" smtClean="0"/>
              <a:t>2005-2015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80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5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"/>
                            </p:stCondLst>
                            <p:childTnLst>
                              <p:par>
                                <p:cTn id="1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100"/>
                            </p:stCondLst>
                            <p:childTnLst>
                              <p:par>
                                <p:cTn id="1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450"/>
                            </p:stCondLst>
                            <p:childTnLst>
                              <p:par>
                                <p:cTn id="1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00"/>
                            </p:stCondLst>
                            <p:childTnLst>
                              <p:par>
                                <p:cTn id="2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9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150"/>
                            </p:stCondLst>
                            <p:childTnLst>
                              <p:par>
                                <p:cTn id="2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00"/>
                            </p:stCondLst>
                            <p:childTnLst>
                              <p:par>
                                <p:cTn id="2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650"/>
                            </p:stCondLst>
                            <p:childTnLst>
                              <p:par>
                                <p:cTn id="2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8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95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1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600"/>
                            </p:stCondLst>
                            <p:childTnLst>
                              <p:par>
                                <p:cTn id="2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"/>
                            </p:stCondLst>
                            <p:childTnLst>
                              <p:par>
                                <p:cTn id="2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100"/>
                            </p:stCondLst>
                            <p:childTnLst>
                              <p:par>
                                <p:cTn id="2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850"/>
                            </p:stCondLst>
                            <p:childTnLst>
                              <p:par>
                                <p:cTn id="2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150"/>
                            </p:stCondLst>
                            <p:childTnLst>
                              <p:par>
                                <p:cTn id="3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300"/>
                            </p:stCondLst>
                            <p:childTnLst>
                              <p:par>
                                <p:cTn id="3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450"/>
                            </p:stCondLst>
                            <p:childTnLst>
                              <p:par>
                                <p:cTn id="3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3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050"/>
                            </p:stCondLst>
                            <p:childTnLst>
                              <p:par>
                                <p:cTn id="3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50"/>
                            </p:stCondLst>
                            <p:childTnLst>
                              <p:par>
                                <p:cTn id="3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650"/>
                            </p:stCondLst>
                            <p:childTnLst>
                              <p:par>
                                <p:cTn id="3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5" grpId="0" animBg="1"/>
      <p:bldP spid="216" grpId="0" animBg="1"/>
      <p:bldP spid="50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72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4"/>
          <p:cNvCxnSpPr/>
          <p:nvPr/>
        </p:nvCxnSpPr>
        <p:spPr>
          <a:xfrm>
            <a:off x="7163700" y="3863754"/>
            <a:ext cx="1142100" cy="366762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74" y="433405"/>
            <a:ext cx="8229600" cy="998367"/>
          </a:xfrm>
        </p:spPr>
        <p:txBody>
          <a:bodyPr>
            <a:noAutofit/>
          </a:bodyPr>
          <a:lstStyle/>
          <a:p>
            <a:r>
              <a:rPr lang="ka-GE" sz="2400" dirty="0"/>
              <a:t>პროგრესი ნეონატალური (0-28 დღე) სიკვდილიანობის შემცირებაში (მაჩვენებელი 1000 ცოცხლადშობილზე) 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07567" y="2051769"/>
            <a:ext cx="305038" cy="319403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4"/>
          <p:cNvCxnSpPr/>
          <p:nvPr/>
        </p:nvCxnSpPr>
        <p:spPr>
          <a:xfrm flipV="1">
            <a:off x="1412605" y="1801547"/>
            <a:ext cx="412991" cy="248874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4"/>
          <p:cNvCxnSpPr/>
          <p:nvPr/>
        </p:nvCxnSpPr>
        <p:spPr>
          <a:xfrm flipV="1">
            <a:off x="1812672" y="1783488"/>
            <a:ext cx="353074" cy="2284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4"/>
          <p:cNvCxnSpPr/>
          <p:nvPr/>
        </p:nvCxnSpPr>
        <p:spPr>
          <a:xfrm>
            <a:off x="2147542" y="1782537"/>
            <a:ext cx="411887" cy="109740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4"/>
          <p:cNvCxnSpPr/>
          <p:nvPr/>
        </p:nvCxnSpPr>
        <p:spPr>
          <a:xfrm>
            <a:off x="2535637" y="1908375"/>
            <a:ext cx="411887" cy="109740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4"/>
          <p:cNvCxnSpPr/>
          <p:nvPr/>
        </p:nvCxnSpPr>
        <p:spPr>
          <a:xfrm flipV="1">
            <a:off x="2919662" y="1889752"/>
            <a:ext cx="411887" cy="99302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4"/>
          <p:cNvCxnSpPr/>
          <p:nvPr/>
        </p:nvCxnSpPr>
        <p:spPr>
          <a:xfrm>
            <a:off x="3316910" y="1889751"/>
            <a:ext cx="411887" cy="108204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4"/>
          <p:cNvCxnSpPr/>
          <p:nvPr/>
        </p:nvCxnSpPr>
        <p:spPr>
          <a:xfrm>
            <a:off x="3712092" y="2957100"/>
            <a:ext cx="762000" cy="1002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4"/>
          <p:cNvCxnSpPr/>
          <p:nvPr/>
        </p:nvCxnSpPr>
        <p:spPr>
          <a:xfrm flipV="1">
            <a:off x="4458111" y="2606571"/>
            <a:ext cx="411163" cy="34972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4"/>
          <p:cNvCxnSpPr/>
          <p:nvPr/>
        </p:nvCxnSpPr>
        <p:spPr>
          <a:xfrm>
            <a:off x="4854551" y="2605771"/>
            <a:ext cx="380389" cy="60986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4"/>
          <p:cNvCxnSpPr/>
          <p:nvPr/>
        </p:nvCxnSpPr>
        <p:spPr>
          <a:xfrm>
            <a:off x="5196390" y="3200359"/>
            <a:ext cx="433715" cy="23359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14"/>
          <p:cNvCxnSpPr/>
          <p:nvPr/>
        </p:nvCxnSpPr>
        <p:spPr>
          <a:xfrm flipV="1">
            <a:off x="5602152" y="3271642"/>
            <a:ext cx="426741" cy="15781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14"/>
          <p:cNvCxnSpPr/>
          <p:nvPr/>
        </p:nvCxnSpPr>
        <p:spPr>
          <a:xfrm>
            <a:off x="6000565" y="3276140"/>
            <a:ext cx="409605" cy="17672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14"/>
          <p:cNvCxnSpPr/>
          <p:nvPr/>
        </p:nvCxnSpPr>
        <p:spPr>
          <a:xfrm>
            <a:off x="6394989" y="3449483"/>
            <a:ext cx="385641" cy="39178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4"/>
          <p:cNvCxnSpPr/>
          <p:nvPr/>
        </p:nvCxnSpPr>
        <p:spPr>
          <a:xfrm>
            <a:off x="6735781" y="3825991"/>
            <a:ext cx="439273" cy="30817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iamond 101"/>
          <p:cNvSpPr/>
          <p:nvPr/>
        </p:nvSpPr>
        <p:spPr>
          <a:xfrm>
            <a:off x="1044450" y="2295978"/>
            <a:ext cx="149321" cy="14336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iamond 102"/>
          <p:cNvSpPr/>
          <p:nvPr/>
        </p:nvSpPr>
        <p:spPr>
          <a:xfrm>
            <a:off x="1343730" y="1977210"/>
            <a:ext cx="153885" cy="13814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iamond 103"/>
          <p:cNvSpPr/>
          <p:nvPr/>
        </p:nvSpPr>
        <p:spPr>
          <a:xfrm>
            <a:off x="1746378" y="1747847"/>
            <a:ext cx="147123" cy="13256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iamond 104"/>
          <p:cNvSpPr/>
          <p:nvPr/>
        </p:nvSpPr>
        <p:spPr>
          <a:xfrm>
            <a:off x="2124635" y="1730145"/>
            <a:ext cx="134600" cy="13454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iamond 105"/>
          <p:cNvSpPr/>
          <p:nvPr/>
        </p:nvSpPr>
        <p:spPr>
          <a:xfrm>
            <a:off x="2510775" y="1830892"/>
            <a:ext cx="130646" cy="123642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iamond 106"/>
          <p:cNvSpPr/>
          <p:nvPr/>
        </p:nvSpPr>
        <p:spPr>
          <a:xfrm>
            <a:off x="2852985" y="1916642"/>
            <a:ext cx="145527" cy="129641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iamond 107"/>
          <p:cNvSpPr/>
          <p:nvPr/>
        </p:nvSpPr>
        <p:spPr>
          <a:xfrm>
            <a:off x="3252699" y="1827494"/>
            <a:ext cx="145527" cy="12704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iamond 108"/>
          <p:cNvSpPr/>
          <p:nvPr/>
        </p:nvSpPr>
        <p:spPr>
          <a:xfrm>
            <a:off x="3662902" y="2891132"/>
            <a:ext cx="152656" cy="14457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iamond 109"/>
          <p:cNvSpPr/>
          <p:nvPr/>
        </p:nvSpPr>
        <p:spPr>
          <a:xfrm>
            <a:off x="4018030" y="2894615"/>
            <a:ext cx="158837" cy="137611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iamond 110"/>
          <p:cNvSpPr/>
          <p:nvPr/>
        </p:nvSpPr>
        <p:spPr>
          <a:xfrm>
            <a:off x="4388122" y="2895030"/>
            <a:ext cx="149442" cy="14141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iamond 111"/>
          <p:cNvSpPr/>
          <p:nvPr/>
        </p:nvSpPr>
        <p:spPr>
          <a:xfrm>
            <a:off x="4794100" y="2541172"/>
            <a:ext cx="148861" cy="15143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iamond 112"/>
          <p:cNvSpPr/>
          <p:nvPr/>
        </p:nvSpPr>
        <p:spPr>
          <a:xfrm>
            <a:off x="5131648" y="3131319"/>
            <a:ext cx="145015" cy="13182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iamond 113"/>
          <p:cNvSpPr/>
          <p:nvPr/>
        </p:nvSpPr>
        <p:spPr>
          <a:xfrm>
            <a:off x="5555029" y="3358048"/>
            <a:ext cx="138318" cy="12928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iamond 114"/>
          <p:cNvSpPr/>
          <p:nvPr/>
        </p:nvSpPr>
        <p:spPr>
          <a:xfrm>
            <a:off x="5942430" y="3225798"/>
            <a:ext cx="148753" cy="137274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iamond 115"/>
          <p:cNvSpPr/>
          <p:nvPr/>
        </p:nvSpPr>
        <p:spPr>
          <a:xfrm>
            <a:off x="6322230" y="3394104"/>
            <a:ext cx="136558" cy="13306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iamond 116"/>
          <p:cNvSpPr/>
          <p:nvPr/>
        </p:nvSpPr>
        <p:spPr>
          <a:xfrm>
            <a:off x="6671712" y="3754453"/>
            <a:ext cx="162611" cy="14766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8709" y="1268631"/>
            <a:ext cx="8498091" cy="4770667"/>
            <a:chOff x="188709" y="1268631"/>
            <a:chExt cx="8498091" cy="47706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53570" y="1385333"/>
              <a:ext cx="0" cy="3924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88709" y="1268631"/>
              <a:ext cx="8498091" cy="4770667"/>
              <a:chOff x="188709" y="1268631"/>
              <a:chExt cx="8498091" cy="477066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708178" y="5101019"/>
                <a:ext cx="7978622" cy="43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676" y="4727310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77676" y="4320932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7676" y="3914555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7676" y="2695421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77676" y="3101799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77676" y="1882666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7676" y="2289044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7676" y="3508177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34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15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996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949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77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711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758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139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187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520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901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282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330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568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663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44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425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806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93357" y="168243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8710" y="2112214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14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8710" y="2514600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88709" y="2891132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01172" y="331519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95281" y="373049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04673" y="4138469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90757" y="4542643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84761" y="4904053"/>
                <a:ext cx="527683" cy="39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8748130">
                <a:off x="586683" y="537183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2000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8748130">
                <a:off x="963383" y="538403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8748130">
                <a:off x="1338329" y="539423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8748130">
                <a:off x="1712623" y="5392883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748130">
                <a:off x="2060024" y="5406153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8748130">
                <a:off x="2440010" y="541656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8748130">
                <a:off x="3253682" y="5426982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2007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8748130">
                <a:off x="3630382" y="5400639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2008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8748130">
                <a:off x="4333970" y="540004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2009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748130">
                <a:off x="4689781" y="541656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8748130">
                <a:off x="5108983" y="5391849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8748130">
                <a:off x="5507771" y="539702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2012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8748130">
                <a:off x="5880295" y="539184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2013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8748130">
                <a:off x="6260401" y="538403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2014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8748130">
                <a:off x="6641400" y="539966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2015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8748130">
                <a:off x="6998127" y="540132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2020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8748130">
                <a:off x="7378233" y="538432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2025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8748130">
                <a:off x="7784678" y="534297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2030</a:t>
                </a: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677676" y="1447800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193358" y="1268631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092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 rot="18748130">
                <a:off x="2816039" y="5425815"/>
                <a:ext cx="798362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2006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845820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 rot="18748130">
                <a:off x="3974678" y="540682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/>
                  <a:t>2008</a:t>
                </a:r>
              </a:p>
            </p:txBody>
          </p:sp>
        </p:grpSp>
      </p:grpSp>
      <p:sp>
        <p:nvSpPr>
          <p:cNvPr id="121" name="Diamond 120"/>
          <p:cNvSpPr/>
          <p:nvPr/>
        </p:nvSpPr>
        <p:spPr>
          <a:xfrm>
            <a:off x="7066941" y="3779946"/>
            <a:ext cx="157023" cy="14763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iamond 122"/>
          <p:cNvSpPr/>
          <p:nvPr/>
        </p:nvSpPr>
        <p:spPr>
          <a:xfrm>
            <a:off x="7475997" y="3923356"/>
            <a:ext cx="143937" cy="13934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iamond 123"/>
          <p:cNvSpPr/>
          <p:nvPr/>
        </p:nvSpPr>
        <p:spPr>
          <a:xfrm>
            <a:off x="7807225" y="4029775"/>
            <a:ext cx="165037" cy="13534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8205795" y="4158790"/>
            <a:ext cx="162169" cy="13859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0162" y="204628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13.8</a:t>
            </a:r>
            <a:endParaRPr lang="en-US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140713" y="166564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14.6</a:t>
            </a:r>
            <a:endParaRPr lang="en-US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554722" y="142975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16.1</a:t>
            </a:r>
            <a:endParaRPr lang="en-US" sz="11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293" y="139949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16.4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99945" y="1519062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15.3</a:t>
            </a:r>
            <a:endParaRPr 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659192" y="164148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15.0</a:t>
            </a:r>
            <a:endParaRPr 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063317" y="151995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15.7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602822" y="2499121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11.8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860949" y="2655500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11.8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199013" y="256461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11.8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593374" y="2237511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12.5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004379" y="2737740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9.6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61883" y="304398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8.5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759518" y="2905644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9.3</a:t>
            </a:r>
            <a:endParaRPr lang="en-US" sz="11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127736" y="3029990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8.4</a:t>
            </a:r>
            <a:endParaRPr lang="en-US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493051" y="3416317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6.2</a:t>
            </a:r>
            <a:endParaRPr lang="en-US" sz="11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877865" y="3461994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6.1</a:t>
            </a:r>
            <a:endParaRPr lang="en-US" sz="1100" dirty="0"/>
          </a:p>
        </p:txBody>
      </p:sp>
      <p:sp>
        <p:nvSpPr>
          <p:cNvPr id="142" name="TextBox 141"/>
          <p:cNvSpPr txBox="1"/>
          <p:nvPr/>
        </p:nvSpPr>
        <p:spPr>
          <a:xfrm>
            <a:off x="7304170" y="363056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5.7</a:t>
            </a:r>
            <a:endParaRPr lang="en-US" sz="11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633547" y="3714465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5.4</a:t>
            </a:r>
            <a:endParaRPr lang="en-US" sz="11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024208" y="382263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5.0</a:t>
            </a:r>
            <a:endParaRPr lang="en-US" sz="1100" dirty="0"/>
          </a:p>
        </p:txBody>
      </p:sp>
      <p:sp>
        <p:nvSpPr>
          <p:cNvPr id="145" name="Oval 144"/>
          <p:cNvSpPr/>
          <p:nvPr/>
        </p:nvSpPr>
        <p:spPr>
          <a:xfrm>
            <a:off x="8089058" y="4056570"/>
            <a:ext cx="402788" cy="360237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941116" y="4008221"/>
            <a:ext cx="5272792" cy="49958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Diamond 146"/>
          <p:cNvSpPr/>
          <p:nvPr/>
        </p:nvSpPr>
        <p:spPr>
          <a:xfrm>
            <a:off x="828855" y="3911297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iamond 147"/>
          <p:cNvSpPr/>
          <p:nvPr/>
        </p:nvSpPr>
        <p:spPr>
          <a:xfrm>
            <a:off x="1149151" y="3932805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Diamond 148"/>
          <p:cNvSpPr/>
          <p:nvPr/>
        </p:nvSpPr>
        <p:spPr>
          <a:xfrm>
            <a:off x="3901570" y="4212234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Diamond 149"/>
          <p:cNvSpPr/>
          <p:nvPr/>
        </p:nvSpPr>
        <p:spPr>
          <a:xfrm>
            <a:off x="4242761" y="4247962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Diamond 150"/>
          <p:cNvSpPr/>
          <p:nvPr/>
        </p:nvSpPr>
        <p:spPr>
          <a:xfrm>
            <a:off x="4630644" y="4275713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Diamond 151"/>
          <p:cNvSpPr/>
          <p:nvPr/>
        </p:nvSpPr>
        <p:spPr>
          <a:xfrm>
            <a:off x="4977725" y="4307343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Diamond 152"/>
          <p:cNvSpPr/>
          <p:nvPr/>
        </p:nvSpPr>
        <p:spPr>
          <a:xfrm>
            <a:off x="6043850" y="4378077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Diamond 153"/>
          <p:cNvSpPr/>
          <p:nvPr/>
        </p:nvSpPr>
        <p:spPr>
          <a:xfrm>
            <a:off x="5358725" y="4358661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Diamond 154"/>
          <p:cNvSpPr/>
          <p:nvPr/>
        </p:nvSpPr>
        <p:spPr>
          <a:xfrm>
            <a:off x="5681832" y="4366707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Diamond 155"/>
          <p:cNvSpPr/>
          <p:nvPr/>
        </p:nvSpPr>
        <p:spPr>
          <a:xfrm>
            <a:off x="1538153" y="3993026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iamond 156"/>
          <p:cNvSpPr/>
          <p:nvPr/>
        </p:nvSpPr>
        <p:spPr>
          <a:xfrm>
            <a:off x="1929725" y="3993026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Diamond 157"/>
          <p:cNvSpPr/>
          <p:nvPr/>
        </p:nvSpPr>
        <p:spPr>
          <a:xfrm>
            <a:off x="2302733" y="4052391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Diamond 158"/>
          <p:cNvSpPr/>
          <p:nvPr/>
        </p:nvSpPr>
        <p:spPr>
          <a:xfrm>
            <a:off x="2691725" y="4086991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Diamond 159"/>
          <p:cNvSpPr/>
          <p:nvPr/>
        </p:nvSpPr>
        <p:spPr>
          <a:xfrm>
            <a:off x="3096012" y="4141687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Diamond 160"/>
          <p:cNvSpPr/>
          <p:nvPr/>
        </p:nvSpPr>
        <p:spPr>
          <a:xfrm>
            <a:off x="3460757" y="4165119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5863415" y="1779360"/>
            <a:ext cx="2108847" cy="369332"/>
            <a:chOff x="5019735" y="1751265"/>
            <a:chExt cx="2108847" cy="369332"/>
          </a:xfrm>
        </p:grpSpPr>
        <p:grpSp>
          <p:nvGrpSpPr>
            <p:cNvPr id="163" name="Group 162"/>
            <p:cNvGrpSpPr/>
            <p:nvPr/>
          </p:nvGrpSpPr>
          <p:grpSpPr>
            <a:xfrm>
              <a:off x="5019735" y="1847409"/>
              <a:ext cx="457201" cy="194434"/>
              <a:chOff x="5601176" y="1916264"/>
              <a:chExt cx="457201" cy="194434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5601176" y="2009821"/>
                <a:ext cx="457201" cy="0"/>
              </a:xfrm>
              <a:prstGeom prst="line">
                <a:avLst/>
              </a:prstGeom>
              <a:ln w="3810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Diamond 165"/>
              <p:cNvSpPr/>
              <p:nvPr/>
            </p:nvSpPr>
            <p:spPr>
              <a:xfrm>
                <a:off x="5739434" y="1916264"/>
                <a:ext cx="191478" cy="194434"/>
              </a:xfrm>
              <a:prstGeom prst="diamond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5503626" y="1751265"/>
              <a:ext cx="162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/>
                <a:t>საქართველო</a:t>
              </a:r>
              <a:endParaRPr lang="en-US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459315" y="4579481"/>
            <a:ext cx="3327484" cy="454082"/>
            <a:chOff x="5027885" y="3922242"/>
            <a:chExt cx="2073678" cy="646331"/>
          </a:xfrm>
        </p:grpSpPr>
        <p:grpSp>
          <p:nvGrpSpPr>
            <p:cNvPr id="168" name="Group 167"/>
            <p:cNvGrpSpPr/>
            <p:nvPr/>
          </p:nvGrpSpPr>
          <p:grpSpPr>
            <a:xfrm>
              <a:off x="5027885" y="4018386"/>
              <a:ext cx="280344" cy="175950"/>
              <a:chOff x="5601176" y="1916264"/>
              <a:chExt cx="280344" cy="17595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5601176" y="2009822"/>
                <a:ext cx="280344" cy="366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Diamond 170"/>
              <p:cNvSpPr/>
              <p:nvPr/>
            </p:nvSpPr>
            <p:spPr>
              <a:xfrm>
                <a:off x="5739434" y="1916264"/>
                <a:ext cx="104969" cy="17595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5476607" y="3922242"/>
              <a:ext cx="1624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 smtClean="0"/>
                <a:t>ევროპის რეგიონი</a:t>
              </a:r>
              <a:endParaRPr lang="en-US" dirty="0"/>
            </a:p>
          </p:txBody>
        </p:sp>
      </p:grpSp>
      <p:sp>
        <p:nvSpPr>
          <p:cNvPr id="172" name="Title 1"/>
          <p:cNvSpPr txBox="1">
            <a:spLocks/>
          </p:cNvSpPr>
          <p:nvPr/>
        </p:nvSpPr>
        <p:spPr bwMode="auto">
          <a:xfrm>
            <a:off x="7619934" y="3089644"/>
            <a:ext cx="1700740" cy="6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sz="1400" smtClean="0"/>
              <a:t>მდგრადი განვითარების სამიზნე მაჩვენებელი</a:t>
            </a:r>
            <a:endParaRPr lang="en-US" sz="1400" dirty="0"/>
          </a:p>
        </p:txBody>
      </p:sp>
      <p:sp>
        <p:nvSpPr>
          <p:cNvPr id="178" name="Title 1"/>
          <p:cNvSpPr txBox="1">
            <a:spLocks/>
          </p:cNvSpPr>
          <p:nvPr/>
        </p:nvSpPr>
        <p:spPr bwMode="auto">
          <a:xfrm>
            <a:off x="5703791" y="2444294"/>
            <a:ext cx="1700740" cy="6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sz="1400" dirty="0" smtClean="0"/>
              <a:t>34%</a:t>
            </a:r>
            <a:r>
              <a:rPr lang="en-US" sz="1400" dirty="0" smtClean="0"/>
              <a:t> </a:t>
            </a:r>
            <a:r>
              <a:rPr lang="ka-GE" sz="1400" dirty="0" smtClean="0"/>
              <a:t>შემცირდა სიკვდილობა</a:t>
            </a:r>
          </a:p>
          <a:p>
            <a:r>
              <a:rPr lang="ka-GE" sz="1400" dirty="0" smtClean="0"/>
              <a:t>2012 -2015 </a:t>
            </a:r>
            <a:endParaRPr lang="en-US" sz="1400" dirty="0"/>
          </a:p>
        </p:txBody>
      </p:sp>
      <p:sp>
        <p:nvSpPr>
          <p:cNvPr id="179" name="Title 1"/>
          <p:cNvSpPr txBox="1">
            <a:spLocks/>
          </p:cNvSpPr>
          <p:nvPr/>
        </p:nvSpPr>
        <p:spPr bwMode="auto">
          <a:xfrm>
            <a:off x="3494281" y="1631757"/>
            <a:ext cx="1700740" cy="6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a-GE" sz="1400" dirty="0" smtClean="0"/>
              <a:t>59 % შემცირდა ბოლო 10 წლის</a:t>
            </a:r>
          </a:p>
          <a:p>
            <a:r>
              <a:rPr lang="ka-GE" sz="1400" dirty="0" smtClean="0"/>
              <a:t>2005-2015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71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"/>
                            </p:stCondLst>
                            <p:childTnLst>
                              <p:par>
                                <p:cTn id="1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"/>
                            </p:stCondLst>
                            <p:childTnLst>
                              <p:par>
                                <p:cTn id="1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5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"/>
                            </p:stCondLst>
                            <p:childTnLst>
                              <p:par>
                                <p:cTn id="2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50"/>
                            </p:stCondLst>
                            <p:childTnLst>
                              <p:par>
                                <p:cTn id="2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950"/>
                            </p:stCondLst>
                            <p:childTnLst>
                              <p:par>
                                <p:cTn id="2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100"/>
                            </p:stCondLst>
                            <p:childTnLst>
                              <p:par>
                                <p:cTn id="2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250"/>
                            </p:stCondLst>
                            <p:childTnLst>
                              <p:par>
                                <p:cTn id="2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400"/>
                            </p:stCondLst>
                            <p:childTnLst>
                              <p:par>
                                <p:cTn id="2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550"/>
                            </p:stCondLst>
                            <p:childTnLst>
                              <p:par>
                                <p:cTn id="2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850"/>
                            </p:stCondLst>
                            <p:childTnLst>
                              <p:par>
                                <p:cTn id="3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0"/>
                            </p:stCondLst>
                            <p:childTnLst>
                              <p:par>
                                <p:cTn id="3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150"/>
                            </p:stCondLst>
                            <p:childTnLst>
                              <p:par>
                                <p:cTn id="3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300"/>
                            </p:stCondLst>
                            <p:childTnLst>
                              <p:par>
                                <p:cTn id="3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450"/>
                            </p:stCondLst>
                            <p:childTnLst>
                              <p:par>
                                <p:cTn id="3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600"/>
                            </p:stCondLst>
                            <p:childTnLst>
                              <p:par>
                                <p:cTn id="3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750"/>
                            </p:stCondLst>
                            <p:childTnLst>
                              <p:par>
                                <p:cTn id="3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900"/>
                            </p:stCondLst>
                            <p:childTnLst>
                              <p:par>
                                <p:cTn id="3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050"/>
                            </p:stCondLst>
                            <p:childTnLst>
                              <p:par>
                                <p:cTn id="3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200"/>
                            </p:stCondLst>
                            <p:childTnLst>
                              <p:par>
                                <p:cTn id="3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2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6450"/>
                            </p:stCondLst>
                            <p:childTnLst>
                              <p:par>
                                <p:cTn id="3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1" grpId="0" animBg="1"/>
      <p:bldP spid="123" grpId="0" animBg="1"/>
      <p:bldP spid="124" grpId="0" animBg="1"/>
      <p:bldP spid="125" grpId="0" animBg="1"/>
      <p:bldP spid="11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ბავშვთა სიკვდილობის მთავარი მიზეზები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დღენაკლულობა </a:t>
            </a:r>
          </a:p>
          <a:p>
            <a:r>
              <a:rPr lang="ka-GE" dirty="0"/>
              <a:t> </a:t>
            </a:r>
            <a:r>
              <a:rPr lang="ka-GE" dirty="0" smtClean="0"/>
              <a:t>თანდაყოლილი ანომალიები</a:t>
            </a:r>
          </a:p>
          <a:p>
            <a:r>
              <a:rPr lang="ka-GE" dirty="0"/>
              <a:t> </a:t>
            </a:r>
            <a:r>
              <a:rPr lang="ka-GE" dirty="0" smtClean="0"/>
              <a:t>რისკის შეუსაბამო მოვლა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7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რას აკეთებს სახელმწიფო </a:t>
            </a:r>
            <a:r>
              <a:rPr lang="ka-GE" dirty="0" smtClean="0"/>
              <a:t>დედათა და ბავშვთა ჯანმრთელობის გაუმოჯობესებისათვის?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" y="609600"/>
            <a:ext cx="9166352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57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/>
              </a:rPr>
              <a:t>ყველა ორსული ქალის და ახალშობილისთვის თანაბარი </a:t>
            </a:r>
            <a:r>
              <a:rPr lang="ka-GE" dirty="0">
                <a:effectLst/>
              </a:rPr>
              <a:t>ხელმისაწვდომობა მაღალკვალიფიციურ, ხარისხიან სამედიცინო მომსახურებაზე.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ka-GE" dirty="0"/>
          </a:p>
          <a:p>
            <a:r>
              <a:rPr lang="ka-GE" dirty="0"/>
              <a:t> განისაზღვრა:</a:t>
            </a:r>
          </a:p>
          <a:p>
            <a:pPr marL="0" indent="0">
              <a:buNone/>
            </a:pPr>
            <a:r>
              <a:rPr lang="ka-GE" dirty="0"/>
              <a:t>  - სამეანო და ნეონატალური სერვისების </a:t>
            </a:r>
            <a:r>
              <a:rPr lang="ka-GE" dirty="0" smtClean="0"/>
              <a:t>დონეები</a:t>
            </a:r>
            <a:r>
              <a:rPr lang="en-US" dirty="0" smtClean="0"/>
              <a:t> </a:t>
            </a:r>
            <a:endParaRPr lang="ka-GE" dirty="0"/>
          </a:p>
          <a:p>
            <a:pPr marL="0" indent="0">
              <a:buNone/>
            </a:pPr>
            <a:r>
              <a:rPr lang="ka-GE" dirty="0"/>
              <a:t>  - დონის შესაბამისი მოთხოვნები და </a:t>
            </a:r>
            <a:r>
              <a:rPr lang="ka-GE" dirty="0" smtClean="0"/>
              <a:t>სტანდარტები</a:t>
            </a:r>
            <a:endParaRPr lang="ka-GE" dirty="0"/>
          </a:p>
          <a:p>
            <a:pPr marL="0" indent="0">
              <a:buNone/>
            </a:pPr>
            <a:r>
              <a:rPr lang="ka-GE" dirty="0"/>
              <a:t>  - დედისა და ახალშობილის რეფერალის </a:t>
            </a:r>
            <a:r>
              <a:rPr lang="ka-GE" dirty="0" smtClean="0"/>
              <a:t>კრიტერიუმები</a:t>
            </a:r>
            <a:endParaRPr lang="en-US" dirty="0" smtClean="0"/>
          </a:p>
          <a:p>
            <a:r>
              <a:rPr lang="ka-GE" dirty="0" smtClean="0"/>
              <a:t>მიმდინარეობს:</a:t>
            </a:r>
          </a:p>
          <a:p>
            <a:pPr>
              <a:buFontTx/>
              <a:buChar char="-"/>
            </a:pPr>
            <a:r>
              <a:rPr lang="ka-GE" dirty="0" smtClean="0"/>
              <a:t>დაწესებულებების </a:t>
            </a:r>
            <a:r>
              <a:rPr lang="ka-GE" dirty="0" smtClean="0"/>
              <a:t>შეფასება და დონის </a:t>
            </a:r>
            <a:r>
              <a:rPr lang="ka-GE" dirty="0" smtClean="0"/>
              <a:t>მინიჭება</a:t>
            </a:r>
          </a:p>
          <a:p>
            <a:pPr>
              <a:buFontTx/>
              <a:buChar char="-"/>
            </a:pPr>
            <a:r>
              <a:rPr lang="ka-GE" dirty="0"/>
              <a:t> </a:t>
            </a:r>
            <a:r>
              <a:rPr lang="ka-GE" dirty="0" smtClean="0"/>
              <a:t>სამედიცინო პერსონალის გადამზადება</a:t>
            </a:r>
            <a:endParaRPr lang="ka-GE" dirty="0" smtClean="0"/>
          </a:p>
          <a:p>
            <a:pPr>
              <a:buFontTx/>
              <a:buChar char="-"/>
            </a:pPr>
            <a:r>
              <a:rPr lang="ka-GE" dirty="0" smtClean="0"/>
              <a:t>სამეანო </a:t>
            </a:r>
            <a:r>
              <a:rPr lang="ka-GE" dirty="0"/>
              <a:t>და ნეონატალური სატრანსპორტო სისტემის </a:t>
            </a:r>
            <a:r>
              <a:rPr lang="ka-GE" dirty="0" smtClean="0"/>
              <a:t>გაუმჯობესება</a:t>
            </a:r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8523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381000"/>
            <a:ext cx="9144000" cy="575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ka-GE" dirty="0"/>
              <a:t>ბავშვთა ჯანმრთელობის დაცვა იმუნიზაციით</a:t>
            </a:r>
            <a:endParaRPr lang="en-US" dirty="0"/>
          </a:p>
        </p:txBody>
      </p:sp>
      <p:sp>
        <p:nvSpPr>
          <p:cNvPr id="8" name="Block Arc 7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9000000"/>
              <a:gd name="adj2" fmla="val 162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1800000"/>
              <a:gd name="adj2" fmla="val 90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16200000"/>
              <a:gd name="adj2" fmla="val 18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918460" y="2597096"/>
            <a:ext cx="3048000" cy="2940946"/>
          </a:xfrm>
          <a:custGeom>
            <a:avLst/>
            <a:gdLst>
              <a:gd name="connsiteX0" fmla="*/ 0 w 1538882"/>
              <a:gd name="connsiteY0" fmla="*/ 769441 h 1538882"/>
              <a:gd name="connsiteX1" fmla="*/ 769441 w 1538882"/>
              <a:gd name="connsiteY1" fmla="*/ 0 h 1538882"/>
              <a:gd name="connsiteX2" fmla="*/ 1538882 w 1538882"/>
              <a:gd name="connsiteY2" fmla="*/ 769441 h 1538882"/>
              <a:gd name="connsiteX3" fmla="*/ 769441 w 1538882"/>
              <a:gd name="connsiteY3" fmla="*/ 1538882 h 1538882"/>
              <a:gd name="connsiteX4" fmla="*/ 0 w 1538882"/>
              <a:gd name="connsiteY4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344490"/>
                  <a:pt x="344490" y="0"/>
                  <a:pt x="769441" y="0"/>
                </a:cubicBezTo>
                <a:cubicBezTo>
                  <a:pt x="1194392" y="0"/>
                  <a:pt x="1538882" y="344490"/>
                  <a:pt x="1538882" y="769441"/>
                </a:cubicBezTo>
                <a:cubicBezTo>
                  <a:pt x="1538882" y="1194392"/>
                  <a:pt x="1194392" y="1538882"/>
                  <a:pt x="769441" y="1538882"/>
                </a:cubicBezTo>
                <a:cubicBezTo>
                  <a:pt x="344490" y="1538882"/>
                  <a:pt x="0" y="1194392"/>
                  <a:pt x="0" y="76944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544" tIns="268544" rIns="268544" bIns="2685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Hep</a:t>
            </a:r>
            <a:r>
              <a:rPr lang="en-US" sz="2000" kern="1200" dirty="0" smtClean="0"/>
              <a:t> B. BCG. MMR. DPT. OPV. DT. Td.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828194" y="167640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PCV</a:t>
            </a:r>
            <a:endParaRPr lang="en-US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446588" y="434776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/>
              <a:t>DPaT</a:t>
            </a:r>
            <a:r>
              <a:rPr lang="en-US" dirty="0" smtClean="0"/>
              <a:t>. </a:t>
            </a:r>
            <a:r>
              <a:rPr lang="en-US" dirty="0" err="1" smtClean="0"/>
              <a:t>HepB</a:t>
            </a:r>
            <a:r>
              <a:rPr lang="en-US" dirty="0" smtClean="0"/>
              <a:t>. </a:t>
            </a:r>
            <a:r>
              <a:rPr lang="en-US" dirty="0" err="1" smtClean="0"/>
              <a:t>Hib</a:t>
            </a:r>
            <a:r>
              <a:rPr lang="en-US" dirty="0" smtClean="0"/>
              <a:t>. IPV.</a:t>
            </a:r>
            <a:endParaRPr lang="en-US" kern="1200" dirty="0"/>
          </a:p>
        </p:txBody>
      </p:sp>
      <p:sp>
        <p:nvSpPr>
          <p:cNvPr id="14" name="Freeform 13"/>
          <p:cNvSpPr/>
          <p:nvPr/>
        </p:nvSpPr>
        <p:spPr>
          <a:xfrm>
            <a:off x="2209800" y="434776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ROTA</a:t>
            </a:r>
            <a:endParaRPr lang="en-US" sz="2400" kern="12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0119" y="1308388"/>
            <a:ext cx="3703820" cy="220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dirty="0" smtClean="0"/>
              <a:t>გაფართოვდა იმუნიზაციის კალენდარი და მოცვა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dirty="0" smtClean="0">
                <a:effectLst/>
              </a:rPr>
              <a:t>ეროვნული </a:t>
            </a:r>
            <a:r>
              <a:rPr lang="ka-GE" dirty="0">
                <a:effectLst/>
              </a:rPr>
              <a:t>ვაქცინაციის კალენდარი არის საუკეთესო პოსტ-საბჭოთა ქვეყნებში და </a:t>
            </a:r>
            <a:r>
              <a:rPr lang="ka-GE" dirty="0" smtClean="0">
                <a:effectLst/>
              </a:rPr>
              <a:t>სთავაზობს </a:t>
            </a:r>
            <a:r>
              <a:rPr lang="ka-GE" dirty="0">
                <a:effectLst/>
              </a:rPr>
              <a:t>კარგად ორგანიზებულ დაცვას ბავშვთა </a:t>
            </a:r>
            <a:r>
              <a:rPr lang="ka-GE" dirty="0" smtClean="0">
                <a:effectLst/>
              </a:rPr>
              <a:t>ინფექციებისაგან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C -0.05052 -0.13518 -0.01163 -0.29815 0.0882 -0.36551 C 0.18646 -0.4331 0.30799 -0.37893 0.35973 -0.24444 C 0.41163 -0.11111 0.37344 0.05347 0.27483 0.12153 C 0.17518 0.18912 0.05191 0.1338 -2.77778E-6 -7.40741E-7 Z " pathEditMode="relative" rAng="3780000" ptsTypes="AAA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1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0.05434 -0.13611 0.0217 -0.30092 -0.07361 -0.36851 C -0.16893 -0.43611 -0.29028 -0.38032 -0.34445 -0.24421 C -0.39879 -0.10833 -0.36528 0.05649 -0.26997 0.12408 C -0.17483 0.19144 -0.05417 0.13612 3.88889E-6 -4.07407E-6 Z " pathEditMode="relative" rAng="17880000" ptsTypes="AAAAA">
                                      <p:cBhvr>
                                        <p:cTn id="8" dur="4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12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151 -1.11111E-6 0.20937 0.11759 0.20937 0.26273 C 0.20937 0.40787 0.1151 0.5257 2.5E-6 0.5257 C -0.11545 0.5257 -0.2092 0.40787 -0.2092 0.26273 C -0.2092 0.11759 -0.11545 -1.11111E-6 2.5E-6 -1.11111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/>
          </a:bodyPr>
          <a:lstStyle/>
          <a:p>
            <a:r>
              <a:rPr lang="ka-GE" sz="2400" dirty="0"/>
              <a:t>ბავშვთა ნუტრიციული სტატუსის გაუმჯობესება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47800" y="13716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dirty="0" smtClean="0"/>
              <a:t>ყველა ორსულს უფასოდ მიეცემა ფოლიუმის მჟავა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dirty="0"/>
              <a:t> </a:t>
            </a:r>
            <a:r>
              <a:rPr lang="ka-GE" sz="1800" dirty="0" smtClean="0"/>
              <a:t>ანემიის სამკურნალოდ ყველა ორსულს მიეცემა რკინის პრეპარატი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dirty="0"/>
              <a:t> </a:t>
            </a:r>
            <a:r>
              <a:rPr lang="ka-GE" sz="1800" dirty="0" smtClean="0"/>
              <a:t>12 000 სოციალურად დაუცველი 6-23 თვის ასაკის ბავშვი იღებს ვიტამინებისა და მინერალების კვებით დანამატს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3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დედათა და ბავშვთა შემთხვევების სტატისტიკა 11.09</Template>
  <TotalTime>5547</TotalTime>
  <Words>493</Words>
  <Application>Microsoft Office PowerPoint</Application>
  <PresentationFormat>On-screen Show (4:3)</PresentationFormat>
  <Paragraphs>164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Sylfaen</vt:lpstr>
      <vt:lpstr>Tahoma</vt:lpstr>
      <vt:lpstr>Wingdings</vt:lpstr>
      <vt:lpstr>დედათა და ბავშვთა შემთხვევების სტატისტიკა 11.09</vt:lpstr>
      <vt:lpstr>Theme2</vt:lpstr>
      <vt:lpstr>Ocean</vt:lpstr>
      <vt:lpstr>2_დედათა და ბავშვთა შემთხვევების სტატისტიკა 11.09</vt:lpstr>
      <vt:lpstr>3_Office Theme</vt:lpstr>
      <vt:lpstr>PowerPoint Presentation</vt:lpstr>
      <vt:lpstr>PowerPoint Presentation</vt:lpstr>
      <vt:lpstr>მდგრადი განვითარების სამიზნე მაჩვენებელი</vt:lpstr>
      <vt:lpstr>პროგრესი ნეონატალური (0-28 დღე) სიკვდილიანობის შემცირებაში (მაჩვენებელი 1000 ცოცხლადშობილზე) </vt:lpstr>
      <vt:lpstr>ბავშვთა სიკვდილობის მთავარი მიზეზები</vt:lpstr>
      <vt:lpstr>რას აკეთებს სახელმწიფო დედათა და ბავშვთა ჯანმრთელობის გაუმოჯობესებისათვის?</vt:lpstr>
      <vt:lpstr>ყველა ორსული ქალის და ახალშობილისთვის თანაბარი ხელმისაწვდომობა მაღალკვალიფიციურ, ხარისხიან სამედიცინო მომსახურებაზე.  </vt:lpstr>
      <vt:lpstr>ბავშვთა ჯანმრთელობის დაცვა იმუნიზაციით</vt:lpstr>
      <vt:lpstr>ბავშვთა ნუტრიციული სტატუსის გაუმჯობესება</vt:lpstr>
      <vt:lpstr>PowerPoint Presentation</vt:lpstr>
      <vt:lpstr>PowerPoint Presentation</vt:lpstr>
      <vt:lpstr>კიდევ უფრო მეტს გავაკეთებთ ჩვენი დედების და ბავშვების ჯანმრთლობისთვის</vt:lpstr>
      <vt:lpstr>PowerPoint Presentation</vt:lpstr>
      <vt:lpstr>PowerPoint Presentation</vt:lpstr>
    </vt:vector>
  </TitlesOfParts>
  <Company>molhsa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Marine Baidauri</dc:creator>
  <cp:lastModifiedBy>Nino Berdzuli</cp:lastModifiedBy>
  <cp:revision>448</cp:revision>
  <cp:lastPrinted>2016-07-05T05:27:24Z</cp:lastPrinted>
  <dcterms:created xsi:type="dcterms:W3CDTF">2013-11-13T08:13:50Z</dcterms:created>
  <dcterms:modified xsi:type="dcterms:W3CDTF">2016-09-05T12:53:28Z</dcterms:modified>
</cp:coreProperties>
</file>